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15"/>
  </p:notesMasterIdLst>
  <p:sldIdLst>
    <p:sldId id="287" r:id="rId2"/>
    <p:sldId id="295" r:id="rId3"/>
    <p:sldId id="296" r:id="rId4"/>
    <p:sldId id="298" r:id="rId5"/>
    <p:sldId id="297" r:id="rId6"/>
    <p:sldId id="286" r:id="rId7"/>
    <p:sldId id="293" r:id="rId8"/>
    <p:sldId id="292" r:id="rId9"/>
    <p:sldId id="299" r:id="rId10"/>
    <p:sldId id="283" r:id="rId11"/>
    <p:sldId id="301" r:id="rId12"/>
    <p:sldId id="270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CF523-6B27-9F4D-86B8-5FDFDE74B771}" type="datetimeFigureOut">
              <a:rPr lang="fi-FI" smtClean="0"/>
              <a:pPr/>
              <a:t>17.10.2017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9A3ED-F845-AA46-B12E-A9D60C0556C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845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i-FI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66918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352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169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943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478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876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710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23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555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834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689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17.10.2017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860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Food Souvereignty Now"/>
          <p:cNvPicPr>
            <a:picLocks noGrp="1" noChangeAspect="1"/>
          </p:cNvPicPr>
          <p:nvPr>
            <p:ph idx="1"/>
          </p:nvPr>
        </p:nvPicPr>
        <p:blipFill>
          <a:blip r:embed="rId2"/>
          <a:srcRect t="-5429" b="-5429"/>
          <a:stretch>
            <a:fillRect/>
          </a:stretch>
        </p:blipFill>
        <p:spPr>
          <a:xfrm>
            <a:off x="457200" y="0"/>
            <a:ext cx="8229600" cy="4525963"/>
          </a:xfrm>
        </p:spPr>
      </p:pic>
      <p:sp>
        <p:nvSpPr>
          <p:cNvPr id="5" name="Tekstiruutu 4"/>
          <p:cNvSpPr txBox="1"/>
          <p:nvPr/>
        </p:nvSpPr>
        <p:spPr>
          <a:xfrm>
            <a:off x="5515187" y="5053604"/>
            <a:ext cx="2762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Ruby</a:t>
            </a:r>
            <a:r>
              <a:rPr lang="fi-FI" dirty="0" smtClean="0"/>
              <a:t> van der </a:t>
            </a:r>
            <a:r>
              <a:rPr lang="fi-FI" dirty="0" err="1" smtClean="0"/>
              <a:t>Wekken</a:t>
            </a:r>
            <a:endParaRPr lang="fi-FI" dirty="0" smtClean="0"/>
          </a:p>
          <a:p>
            <a:r>
              <a:rPr lang="fi-FI" dirty="0" smtClean="0"/>
              <a:t>Siemenpuu </a:t>
            </a:r>
            <a:r>
              <a:rPr lang="fi-FI" dirty="0" err="1" smtClean="0"/>
              <a:t>foundation</a:t>
            </a:r>
            <a:endParaRPr lang="fi-FI" dirty="0" smtClean="0"/>
          </a:p>
          <a:p>
            <a:r>
              <a:rPr lang="fi-FI" dirty="0" smtClean="0"/>
              <a:t>Oma Maa ruokaosuuskunta</a:t>
            </a:r>
          </a:p>
          <a:p>
            <a:r>
              <a:rPr lang="fi-FI" dirty="0" err="1" smtClean="0"/>
              <a:t>Commons.fi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83658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err="1" smtClean="0"/>
              <a:t>Strengthening</a:t>
            </a:r>
            <a:r>
              <a:rPr lang="fi-FI" dirty="0" smtClean="0"/>
              <a:t> </a:t>
            </a:r>
            <a:r>
              <a:rPr lang="fi-FI" dirty="0" err="1" smtClean="0"/>
              <a:t>Solidarity</a:t>
            </a:r>
            <a:r>
              <a:rPr lang="fi-FI" dirty="0" smtClean="0"/>
              <a:t> </a:t>
            </a:r>
            <a:r>
              <a:rPr lang="fi-FI" dirty="0" err="1" smtClean="0"/>
              <a:t>Economy</a:t>
            </a:r>
            <a:r>
              <a:rPr lang="fi-FI" dirty="0" smtClean="0"/>
              <a:t> </a:t>
            </a:r>
            <a:r>
              <a:rPr lang="fi-FI" dirty="0" err="1" smtClean="0"/>
              <a:t>building</a:t>
            </a:r>
            <a:r>
              <a:rPr lang="fi-FI" dirty="0" smtClean="0"/>
              <a:t> and </a:t>
            </a:r>
            <a:r>
              <a:rPr lang="fi-FI" dirty="0" err="1" smtClean="0"/>
              <a:t>through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 a </a:t>
            </a:r>
            <a:r>
              <a:rPr lang="fi-FI" dirty="0" err="1" smtClean="0"/>
              <a:t>furthering</a:t>
            </a:r>
            <a:r>
              <a:rPr lang="fi-FI" dirty="0" smtClean="0"/>
              <a:t> of </a:t>
            </a:r>
            <a:r>
              <a:rPr lang="fi-FI" dirty="0" err="1" smtClean="0"/>
              <a:t>our</a:t>
            </a:r>
            <a:r>
              <a:rPr lang="fi-FI" dirty="0" smtClean="0"/>
              <a:t> (Food) </a:t>
            </a:r>
            <a:r>
              <a:rPr lang="fi-FI" dirty="0" err="1" smtClean="0"/>
              <a:t>commons</a:t>
            </a:r>
            <a:r>
              <a:rPr lang="fi-FI" dirty="0" smtClean="0"/>
              <a:t> and the </a:t>
            </a:r>
            <a:r>
              <a:rPr lang="fi-FI" dirty="0" err="1" smtClean="0"/>
              <a:t>commoning</a:t>
            </a:r>
            <a:r>
              <a:rPr lang="fi-FI" dirty="0" smtClean="0"/>
              <a:t> </a:t>
            </a:r>
            <a:r>
              <a:rPr lang="fi-FI" dirty="0" err="1" smtClean="0"/>
              <a:t>around</a:t>
            </a:r>
            <a:r>
              <a:rPr lang="fi-FI" dirty="0" smtClean="0"/>
              <a:t> it.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89086" y="1937245"/>
            <a:ext cx="8397714" cy="285719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fi-FI" dirty="0"/>
          </a:p>
        </p:txBody>
      </p:sp>
      <p:pic>
        <p:nvPicPr>
          <p:cNvPr id="6" name="Kuva 5" descr="Food Souvereignty No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591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83658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err="1" smtClean="0"/>
              <a:t>Solidarity</a:t>
            </a:r>
            <a:r>
              <a:rPr lang="fi-FI" dirty="0" smtClean="0"/>
              <a:t> </a:t>
            </a:r>
            <a:r>
              <a:rPr lang="fi-FI" dirty="0" err="1" smtClean="0"/>
              <a:t>Economy</a:t>
            </a:r>
            <a:r>
              <a:rPr lang="fi-FI" dirty="0" smtClean="0"/>
              <a:t> </a:t>
            </a:r>
            <a:r>
              <a:rPr lang="fi-FI" dirty="0" err="1" smtClean="0"/>
              <a:t>building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98051" y="1758296"/>
            <a:ext cx="8397714" cy="470852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Economy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Solidarity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Solidarity economy building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No blue print – but participatory discussion and mapping process, bringing economy back to being a discussion of people for people; starting point is daily life and needs. 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fi-FI" dirty="0"/>
          </a:p>
        </p:txBody>
      </p:sp>
      <p:pic>
        <p:nvPicPr>
          <p:cNvPr id="6" name="Kuva 5" descr="Food Souvereignty No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" y="-1477705"/>
            <a:ext cx="9144000" cy="2637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Miller-2011_PAREMPI KART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771" y="508779"/>
            <a:ext cx="9090835" cy="5913187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6904592" y="6421966"/>
            <a:ext cx="22220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i-FI" sz="1500" dirty="0" smtClean="0"/>
              <a:t>Picture: </a:t>
            </a:r>
            <a:r>
              <a:rPr lang="fi-FI" sz="1500" dirty="0" err="1" smtClean="0"/>
              <a:t>Ethan</a:t>
            </a:r>
            <a:r>
              <a:rPr lang="fi-FI" sz="1500" dirty="0" smtClean="0"/>
              <a:t> Miller 2011</a:t>
            </a:r>
            <a:endParaRPr lang="fi-FI" sz="15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55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19100"/>
            <a:ext cx="8229600" cy="1143000"/>
          </a:xfrm>
        </p:spPr>
        <p:txBody>
          <a:bodyPr/>
          <a:lstStyle/>
          <a:p>
            <a:pPr eaLnBrk="1" hangingPunct="1"/>
            <a:endParaRPr lang="fi-FI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fi-FI" dirty="0"/>
          </a:p>
        </p:txBody>
      </p:sp>
      <p:pic>
        <p:nvPicPr>
          <p:cNvPr id="9220" name="Picture 4" descr="aikapankki_toimi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90600"/>
            <a:ext cx="5545138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75" y="1214437"/>
            <a:ext cx="6118225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125" y="4181476"/>
            <a:ext cx="374491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5863" y="700087"/>
            <a:ext cx="3690937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125" y="990600"/>
            <a:ext cx="3133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iruutu 1"/>
          <p:cNvSpPr txBox="1"/>
          <p:nvPr/>
        </p:nvSpPr>
        <p:spPr>
          <a:xfrm>
            <a:off x="859971" y="6433457"/>
            <a:ext cx="217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 smtClean="0"/>
              <a:t>. </a:t>
            </a:r>
            <a:endParaRPr lang="fi-FI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053263" y="2457526"/>
            <a:ext cx="3392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Food </a:t>
            </a:r>
            <a:r>
              <a:rPr lang="fi-FI" dirty="0" err="1" smtClean="0"/>
              <a:t>souvereignty</a:t>
            </a:r>
            <a:r>
              <a:rPr lang="fi-FI" dirty="0" smtClean="0"/>
              <a:t> : the </a:t>
            </a:r>
            <a:r>
              <a:rPr lang="fi-FI" dirty="0" err="1" smtClean="0"/>
              <a:t>right</a:t>
            </a:r>
            <a:r>
              <a:rPr lang="fi-FI" dirty="0" smtClean="0"/>
              <a:t> of </a:t>
            </a:r>
            <a:r>
              <a:rPr lang="fi-FI" dirty="0" err="1" smtClean="0"/>
              <a:t>all</a:t>
            </a:r>
            <a:r>
              <a:rPr lang="fi-FI" dirty="0" smtClean="0"/>
              <a:t> </a:t>
            </a:r>
          </a:p>
          <a:p>
            <a:r>
              <a:rPr lang="fi-FI" dirty="0" err="1" smtClean="0"/>
              <a:t>People</a:t>
            </a:r>
            <a:r>
              <a:rPr lang="fi-FI" dirty="0" smtClean="0"/>
              <a:t> to </a:t>
            </a:r>
            <a:r>
              <a:rPr lang="fi-FI" dirty="0" err="1" smtClean="0"/>
              <a:t>democratically</a:t>
            </a:r>
            <a:r>
              <a:rPr lang="fi-FI" dirty="0" smtClean="0"/>
              <a:t> </a:t>
            </a:r>
            <a:r>
              <a:rPr lang="fi-FI" dirty="0" err="1" smtClean="0"/>
              <a:t>decide</a:t>
            </a:r>
            <a:r>
              <a:rPr lang="fi-FI" dirty="0" smtClean="0"/>
              <a:t> </a:t>
            </a:r>
          </a:p>
          <a:p>
            <a:r>
              <a:rPr lang="fi-FI" dirty="0" err="1" smtClean="0"/>
              <a:t>how</a:t>
            </a:r>
            <a:r>
              <a:rPr lang="fi-FI" dirty="0" smtClean="0"/>
              <a:t> food is </a:t>
            </a:r>
            <a:r>
              <a:rPr lang="fi-FI" dirty="0" err="1" smtClean="0"/>
              <a:t>produced</a:t>
            </a:r>
            <a:r>
              <a:rPr lang="fi-FI" dirty="0" smtClean="0"/>
              <a:t>, </a:t>
            </a:r>
            <a:r>
              <a:rPr lang="fi-FI" dirty="0" err="1" smtClean="0"/>
              <a:t>distributed</a:t>
            </a:r>
            <a:r>
              <a:rPr lang="fi-FI" dirty="0" smtClean="0"/>
              <a:t> </a:t>
            </a:r>
          </a:p>
          <a:p>
            <a:r>
              <a:rPr lang="fi-FI" dirty="0" smtClean="0"/>
              <a:t>and </a:t>
            </a:r>
            <a:r>
              <a:rPr lang="fi-FI" dirty="0" err="1" smtClean="0"/>
              <a:t>consumed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11" name="Kuva 10" descr="logo-via-campesi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32" y="2753895"/>
            <a:ext cx="5585705" cy="4104105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1269955" y="56367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pic>
        <p:nvPicPr>
          <p:cNvPr id="13" name="Kuva 12" descr="declarationMali_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263" y="2138947"/>
            <a:ext cx="4737100" cy="4719053"/>
          </a:xfrm>
          <a:prstGeom prst="rect">
            <a:avLst/>
          </a:prstGeom>
        </p:spPr>
      </p:pic>
      <p:pic>
        <p:nvPicPr>
          <p:cNvPr id="9" name="Sisällön paikkamerkki 8" descr="food-sovereignty-statement-make-an-impact-e1411860258197.jpg"/>
          <p:cNvPicPr>
            <a:picLocks noGrp="1" noChangeAspect="1"/>
          </p:cNvPicPr>
          <p:nvPr>
            <p:ph idx="1"/>
          </p:nvPr>
        </p:nvPicPr>
        <p:blipFill>
          <a:blip r:embed="rId4"/>
          <a:srcRect l="-11754" r="-11754"/>
          <a:stretch>
            <a:fillRect/>
          </a:stretch>
        </p:blipFill>
        <p:spPr>
          <a:xfrm>
            <a:off x="-1149684" y="-875046"/>
            <a:ext cx="11921762" cy="36289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grain-5102-food-sovereignty-five-steps-to-cool-the-planet-and-feed-its-peop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286" r="-14286"/>
          <a:stretch>
            <a:fillRect/>
          </a:stretch>
        </p:blipFill>
        <p:spPr>
          <a:xfrm>
            <a:off x="634978" y="615395"/>
            <a:ext cx="8229600" cy="5461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Food Souvereignty Now"/>
          <p:cNvPicPr>
            <a:picLocks noGrp="1" noChangeAspect="1"/>
          </p:cNvPicPr>
          <p:nvPr>
            <p:ph idx="1"/>
          </p:nvPr>
        </p:nvPicPr>
        <p:blipFill>
          <a:blip r:embed="rId2"/>
          <a:srcRect t="-5429" b="-5429"/>
          <a:stretch>
            <a:fillRect/>
          </a:stretch>
        </p:blipFill>
        <p:spPr>
          <a:xfrm>
            <a:off x="0" y="-370560"/>
            <a:ext cx="9144000" cy="3576396"/>
          </a:xfrm>
        </p:spPr>
      </p:pic>
      <p:sp>
        <p:nvSpPr>
          <p:cNvPr id="5" name="Tekstiruutu 4"/>
          <p:cNvSpPr txBox="1"/>
          <p:nvPr/>
        </p:nvSpPr>
        <p:spPr>
          <a:xfrm>
            <a:off x="6699661" y="51702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pic>
        <p:nvPicPr>
          <p:cNvPr id="6" name="Kuva 5" descr="Nyeleni_Newsletter_Num_30_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789" y="2965753"/>
            <a:ext cx="4852211" cy="440894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1879015" y="43538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pic>
        <p:nvPicPr>
          <p:cNvPr id="8" name="Kuva 7" descr="Jukk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4376" y="2965752"/>
            <a:ext cx="6187007" cy="4329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CS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498" r="-78498"/>
          <a:stretch>
            <a:fillRect/>
          </a:stretch>
        </p:blipFill>
        <p:spPr>
          <a:xfrm>
            <a:off x="0" y="0"/>
            <a:ext cx="9809753" cy="70317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Kuva 7" descr="Oma Maa talkoo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1" y="3771900"/>
            <a:ext cx="9157331" cy="3086100"/>
          </a:xfrm>
          <a:prstGeom prst="rect">
            <a:avLst/>
          </a:prstGeom>
        </p:spPr>
      </p:pic>
      <p:pic>
        <p:nvPicPr>
          <p:cNvPr id="10" name="Sisällön paikkamerkki 9" descr="Oma Maa kassi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>
          <a:xfrm>
            <a:off x="-1849453" y="1"/>
            <a:ext cx="8229600" cy="3771900"/>
          </a:xfrm>
        </p:spPr>
      </p:pic>
      <p:pic>
        <p:nvPicPr>
          <p:cNvPr id="12" name="Kuva 11" descr="omamaa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26" y="-20053"/>
            <a:ext cx="4625474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Jukka Kasvihuone"/>
          <p:cNvPicPr>
            <a:picLocks noGrp="1" noChangeAspect="1"/>
          </p:cNvPicPr>
          <p:nvPr>
            <p:ph idx="1"/>
          </p:nvPr>
        </p:nvPicPr>
        <p:blipFill>
          <a:blip r:embed="rId2"/>
          <a:srcRect l="-10524" r="-10524"/>
          <a:stretch>
            <a:fillRect/>
          </a:stretch>
        </p:blipFill>
        <p:spPr>
          <a:xfrm>
            <a:off x="-1110804" y="3071036"/>
            <a:ext cx="7032942" cy="3786964"/>
          </a:xfrm>
        </p:spPr>
      </p:pic>
      <p:pic>
        <p:nvPicPr>
          <p:cNvPr id="7" name="Kuva 6" descr="Oma Maa kasvihuo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95" y="1417638"/>
            <a:ext cx="5320631" cy="6858000"/>
          </a:xfrm>
          <a:prstGeom prst="rect">
            <a:avLst/>
          </a:prstGeom>
        </p:spPr>
      </p:pic>
      <p:pic>
        <p:nvPicPr>
          <p:cNvPr id="11" name="Kuva 10" descr="KasvihuoneII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5490"/>
            <a:ext cx="9598526" cy="3246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Oma Maa kahvil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>
          <a:xfrm>
            <a:off x="-2604897" y="2700421"/>
            <a:ext cx="8229600" cy="4525963"/>
          </a:xfrm>
        </p:spPr>
      </p:pic>
      <p:pic>
        <p:nvPicPr>
          <p:cNvPr id="6" name="Kuva 5" descr="OmaMaaTapahtu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212" y="0"/>
            <a:ext cx="6269788" cy="7226384"/>
          </a:xfrm>
          <a:prstGeom prst="rect">
            <a:avLst/>
          </a:prstGeom>
        </p:spPr>
      </p:pic>
      <p:pic>
        <p:nvPicPr>
          <p:cNvPr id="7" name="Kuva 6" descr="Me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0771" y="-728578"/>
            <a:ext cx="3144983" cy="3977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uorakulmio 5"/>
          <p:cNvSpPr/>
          <p:nvPr/>
        </p:nvSpPr>
        <p:spPr>
          <a:xfrm>
            <a:off x="4943103" y="274638"/>
            <a:ext cx="37672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“..the primary need is not for the farm to be supported by the community, but rather for the community to support itself through farming. “  </a:t>
            </a:r>
            <a:r>
              <a:rPr lang="en-GB" dirty="0" err="1" smtClean="0"/>
              <a:t>Trauger</a:t>
            </a:r>
            <a:r>
              <a:rPr lang="en-GB" dirty="0" smtClean="0"/>
              <a:t> Groh, Germany</a:t>
            </a:r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4896054" y="1655892"/>
            <a:ext cx="379074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“CSA is not just </a:t>
            </a:r>
          </a:p>
          <a:p>
            <a:r>
              <a:rPr lang="en-GB" dirty="0" smtClean="0"/>
              <a:t>another newer and clever approach to </a:t>
            </a:r>
          </a:p>
          <a:p>
            <a:r>
              <a:rPr lang="en-GB" dirty="0" smtClean="0"/>
              <a:t>marketing for farmers, rather </a:t>
            </a:r>
          </a:p>
          <a:p>
            <a:r>
              <a:rPr lang="en-GB" dirty="0" smtClean="0"/>
              <a:t>community farming is about the </a:t>
            </a:r>
          </a:p>
          <a:p>
            <a:r>
              <a:rPr lang="en-GB" dirty="0" smtClean="0"/>
              <a:t>necessary renewal of agriculture </a:t>
            </a:r>
          </a:p>
          <a:p>
            <a:r>
              <a:rPr lang="en-GB" dirty="0" smtClean="0"/>
              <a:t>through its healthy linkage with the </a:t>
            </a:r>
          </a:p>
          <a:p>
            <a:r>
              <a:rPr lang="en-GB" dirty="0" smtClean="0"/>
              <a:t>human community that depends upon </a:t>
            </a:r>
          </a:p>
          <a:p>
            <a:r>
              <a:rPr lang="en-GB" dirty="0" smtClean="0"/>
              <a:t>farms and farmers for survival.”</a:t>
            </a:r>
            <a:endParaRPr lang="fi-FI" dirty="0" smtClean="0"/>
          </a:p>
          <a:p>
            <a:endParaRPr lang="fi-FI" dirty="0"/>
          </a:p>
        </p:txBody>
      </p:sp>
      <p:pic>
        <p:nvPicPr>
          <p:cNvPr id="9" name="Kuva 8" descr="DahyaTrac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62" y="274639"/>
            <a:ext cx="3857625" cy="6367742"/>
          </a:xfrm>
          <a:prstGeom prst="rect">
            <a:avLst/>
          </a:prstGeom>
        </p:spPr>
      </p:pic>
      <p:pic>
        <p:nvPicPr>
          <p:cNvPr id="12" name="Sisällön paikkamerkki 11" descr="Jaifield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1627" r="-111627"/>
          <a:stretch>
            <a:fillRect/>
          </a:stretch>
        </p:blipFill>
        <p:spPr>
          <a:xfrm>
            <a:off x="3892885" y="3920373"/>
            <a:ext cx="8229600" cy="31282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4912</TotalTime>
  <Words>193</Words>
  <Application>Microsoft Macintosh PowerPoint</Application>
  <PresentationFormat>Näytössä katseltava diaesitys (4:3)</PresentationFormat>
  <Paragraphs>36</Paragraphs>
  <Slides>13</Slides>
  <Notes>1</Notes>
  <HiddenSlides>0</HiddenSlides>
  <MMClips>0</MMClips>
  <ScaleCrop>false</ScaleCrop>
  <HeadingPairs>
    <vt:vector size="4" baseType="variant">
      <vt:variant>
        <vt:lpstr>Suunnittelumalli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4" baseType="lpstr">
      <vt:lpstr>Office-teema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           Strengthening Solidarity Economy building and through this a furthering of our (Food) commons and the commoning around it. </vt:lpstr>
      <vt:lpstr>  Solidarity Economy building</vt:lpstr>
      <vt:lpstr>Dia 12</vt:lpstr>
      <vt:lpstr>Dia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 Solidarity Economy</dc:title>
  <dc:creator>Tuomo Alhojärvi</dc:creator>
  <cp:lastModifiedBy>Mika Rönkkö</cp:lastModifiedBy>
  <cp:revision>83</cp:revision>
  <cp:lastPrinted>2014-11-16T12:35:46Z</cp:lastPrinted>
  <dcterms:created xsi:type="dcterms:W3CDTF">2017-10-17T17:08:29Z</dcterms:created>
  <dcterms:modified xsi:type="dcterms:W3CDTF">2017-10-18T05:19:22Z</dcterms:modified>
</cp:coreProperties>
</file>